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7FA39EC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397F8A-85BC-4422-189D-712323E59C08}" name="Edouard  De Sainte Maresville" initials="ED" userId="S::e.desaintemaresville@cresscentre.org::6e0e4f3d-8001-4350-9ee4-b7a0a78e3d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showGuides="1">
      <p:cViewPr varScale="1">
        <p:scale>
          <a:sx n="74" d="100"/>
          <a:sy n="74" d="100"/>
        </p:scale>
        <p:origin x="58"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01_7FA39EC3.xml><?xml version="1.0" encoding="utf-8"?>
<p188:cmLst xmlns:a="http://schemas.openxmlformats.org/drawingml/2006/main" xmlns:r="http://schemas.openxmlformats.org/officeDocument/2006/relationships" xmlns:p188="http://schemas.microsoft.com/office/powerpoint/2018/8/main">
  <p188:cm id="{57993156-4A23-4AE9-82AE-117CACFF8959}" authorId="{D8397F8A-85BC-4422-189D-712323E59C08}" created="2024-04-29T07:30:29.626">
    <ac:deMkLst xmlns:ac="http://schemas.microsoft.com/office/drawing/2013/main/command">
      <pc:docMk xmlns:pc="http://schemas.microsoft.com/office/powerpoint/2013/main/command"/>
      <pc:sldMk xmlns:pc="http://schemas.microsoft.com/office/powerpoint/2013/main/command" cId="2141429443" sldId="257"/>
      <ac:picMk id="10" creationId="{613276E1-C4A9-550F-C608-0AFD40D240C9}"/>
    </ac:deMkLst>
    <p188:txBody>
      <a:bodyPr/>
      <a:lstStyle/>
      <a:p>
        <a:r>
          <a:rPr lang="fr-FR"/>
          <a:t>Mettre des logos qui représentent les 4 types de mobilité évoqués</a:t>
        </a:r>
      </a:p>
    </p188:txBody>
  </p188:cm>
  <p188:cm id="{304EE661-8302-46CD-932E-079D952A40C6}" authorId="{D8397F8A-85BC-4422-189D-712323E59C08}" created="2024-04-29T07:31:43.152">
    <ac:deMkLst xmlns:ac="http://schemas.microsoft.com/office/drawing/2013/main/command">
      <pc:docMk xmlns:pc="http://schemas.microsoft.com/office/powerpoint/2013/main/command"/>
      <pc:sldMk xmlns:pc="http://schemas.microsoft.com/office/powerpoint/2013/main/command" cId="2141429443" sldId="257"/>
      <ac:picMk id="2" creationId="{510244F8-EC78-598F-404D-33518232A007}"/>
    </ac:deMkLst>
    <p188:txBody>
      <a:bodyPr/>
      <a:lstStyle/>
      <a:p>
        <a:r>
          <a:rPr lang="fr-FR"/>
          <a:t>Colorier les bandeaux de 4 couleurs différentes pour que l'association soit plus facile avec le type de mobilité</a:t>
        </a:r>
      </a:p>
    </p188:txBody>
  </p188:cm>
  <p188:cm id="{002D5DD1-8CBE-4F99-BD03-49A02B2AA55B}" authorId="{D8397F8A-85BC-4422-189D-712323E59C08}" created="2024-04-29T07:33:56.655">
    <ac:deMkLst xmlns:ac="http://schemas.microsoft.com/office/drawing/2013/main/command">
      <pc:docMk xmlns:pc="http://schemas.microsoft.com/office/powerpoint/2013/main/command"/>
      <pc:sldMk xmlns:pc="http://schemas.microsoft.com/office/powerpoint/2013/main/command" cId="2141429443" sldId="257"/>
      <ac:spMk id="52" creationId="{7B55D1A0-8103-52A8-2CA6-876DFFC94773}"/>
    </ac:deMkLst>
    <p188:txBody>
      <a:bodyPr/>
      <a:lstStyle/>
      <a:p>
        <a:r>
          <a:rPr lang="fr-FR"/>
          <a:t>Laisser la possibilité de changer les valeurs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7FC90-5E6D-43D5-8674-C03CBDAE4C91}" type="datetimeFigureOut">
              <a:rPr lang="fr-FR" smtClean="0"/>
              <a:t>21/06/2024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7F0CF-308A-49E7-B165-242D95EACBE5}" type="slidenum">
              <a:rPr lang="fr-FR" smtClean="0"/>
              <a:t>‹N°›</a:t>
            </a:fld>
            <a:endParaRPr lang="fr-FR"/>
          </a:p>
        </p:txBody>
      </p:sp>
    </p:spTree>
    <p:extLst>
      <p:ext uri="{BB962C8B-B14F-4D97-AF65-F5344CB8AC3E}">
        <p14:creationId xmlns:p14="http://schemas.microsoft.com/office/powerpoint/2010/main" val="96976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2AF4C-9A98-1BA2-C8EE-BD0ADFAD84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91C43FF-05C1-B810-D7D0-F881F9F3B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9CCCFC-B9C8-5494-DB0F-494E220DB879}"/>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FC8CCA82-F7D3-94C3-9FA8-BED18B2028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33B655-A439-136F-1C9C-E7B40712BB98}"/>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41322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41FAF-8752-3AAB-266A-9D6450B9F7E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4B9BD96-EFF7-6934-281D-5C55EED5E0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CF4C77-9624-9565-E288-F9664207A31E}"/>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633AEF53-6D04-C1C6-825A-23237C4D66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2998FC-290E-B6E3-DE3F-3EDFDA03DD2D}"/>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235259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523678-7E9E-1374-CDDC-8426AC5F3E3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21B96A0-54BF-AA3C-F0CB-E26E33E0A0E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937D43-06C8-47BA-5EB4-953866B3F4D9}"/>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FF2C06F0-DD7B-602D-D209-0061E5094D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C1E11B-E1CC-4C43-18FB-B04C32FF608C}"/>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2986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BC812-B544-9F5A-5A59-4BF87305B0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3C1597C-EA55-4025-ECA4-D29BF5F778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35D653-8912-C525-E92D-8081986D2DD5}"/>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8C392B6A-9750-DAA7-63BD-25218CD577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7D7823-A6E6-D5C4-6963-FE52074F63CB}"/>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345482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C0A54-6D89-58E1-6AC8-ACB6FFC994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C2655B3-1404-D5D4-69AE-E51D71CF63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76466BA-9E2A-4F80-F1F3-4FD8281FDA24}"/>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56C6FDA1-4E72-E1DC-94AA-608AD622C5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F6457B-BACD-3C92-DD26-2956251777F2}"/>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130637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3CEC9-1557-3390-683C-0E8CB103F3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401E24-76D9-2AC3-3A81-D92238ABF8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3065DA2-A538-5919-9BF4-248EA234D1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6A9C442-4076-C87E-CA8C-6EA6C380D57F}"/>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B902E961-4825-5942-73B1-E1C2696149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382834-1D57-68EE-7876-0F73E2D2E46D}"/>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90628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47DF5-E86A-8D52-9326-225B13C117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94091D-ACBC-526C-DA8B-3176E8EEF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6D5BC5-39E5-3A86-11BA-8D5D3200DF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D188FBF-83EC-6451-4713-0D9AA3A2A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19ECD21-AB07-598B-214B-7AE7609D6F7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BC2769B-C10D-29CD-F65E-EB9E274161B4}"/>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8" name="Espace réservé du pied de page 7">
            <a:extLst>
              <a:ext uri="{FF2B5EF4-FFF2-40B4-BE49-F238E27FC236}">
                <a16:creationId xmlns:a16="http://schemas.microsoft.com/office/drawing/2014/main" id="{73A84495-673C-57A6-DB26-4B7FBBB1B2E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04747B7-1AA8-6759-2D45-8062B3A29841}"/>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136215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44A25-5CDC-FE4A-4AD7-87C0D128CD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C9FB4E-8861-717D-D79D-FF4BC29EC88A}"/>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4" name="Espace réservé du pied de page 3">
            <a:extLst>
              <a:ext uri="{FF2B5EF4-FFF2-40B4-BE49-F238E27FC236}">
                <a16:creationId xmlns:a16="http://schemas.microsoft.com/office/drawing/2014/main" id="{87A02AF6-9DAD-7E3A-46CA-C458B7E8F81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04519F-A384-1AAE-D994-E3E8A513C30B}"/>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35128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5D16084-5DEE-42C4-329E-72F1074DFD16}"/>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3" name="Espace réservé du pied de page 2">
            <a:extLst>
              <a:ext uri="{FF2B5EF4-FFF2-40B4-BE49-F238E27FC236}">
                <a16:creationId xmlns:a16="http://schemas.microsoft.com/office/drawing/2014/main" id="{278C26CB-0EED-1E48-E940-CD880EB6D3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92CB8AE-A93F-0093-16A7-AE8B0479D3AB}"/>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34609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CE81F-926D-D21D-689A-0D0C5CA3D7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DC7C9AE-E3C1-6732-86B5-49C0B6478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64A21A-135D-A6EC-8EB0-3DFF2E840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8820080-AC85-D008-AE71-15CB9C559536}"/>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19212AA5-C46B-8D67-AAAA-8B8792CE69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62701E-EBDB-1060-B0DF-E641FAA1F549}"/>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219176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93BD4-7B2B-D151-08E6-9B8336874B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30759E-3B34-DA1A-D2AE-F697CCB49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904DB31-C638-D563-6E93-82743F559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0A3149-8281-E7AD-78D7-BE59822596CD}"/>
              </a:ext>
            </a:extLst>
          </p:cNvPr>
          <p:cNvSpPr>
            <a:spLocks noGrp="1"/>
          </p:cNvSpPr>
          <p:nvPr>
            <p:ph type="dt" sz="half" idx="10"/>
          </p:nvPr>
        </p:nvSpPr>
        <p:spPr/>
        <p:txBody>
          <a:bodyPr/>
          <a:lstStyle/>
          <a:p>
            <a:fld id="{49155628-1185-43A8-AE29-151FF12002B9}"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53D8D557-9A21-9961-6A84-AFB9B8F399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C8A235-AC94-9B7E-E141-58DB9593F8EE}"/>
              </a:ext>
            </a:extLst>
          </p:cNvPr>
          <p:cNvSpPr>
            <a:spLocks noGrp="1"/>
          </p:cNvSpPr>
          <p:nvPr>
            <p:ph type="sldNum" sz="quarter" idx="12"/>
          </p:nvPr>
        </p:nvSpPr>
        <p:spPr/>
        <p:txBody>
          <a:bodyPr/>
          <a:lstStyle/>
          <a:p>
            <a:fld id="{977EEBFC-2AD1-4010-8334-D33925C1DBB7}" type="slidenum">
              <a:rPr lang="fr-FR" smtClean="0"/>
              <a:t>‹N°›</a:t>
            </a:fld>
            <a:endParaRPr lang="fr-FR"/>
          </a:p>
        </p:txBody>
      </p:sp>
    </p:spTree>
    <p:extLst>
      <p:ext uri="{BB962C8B-B14F-4D97-AF65-F5344CB8AC3E}">
        <p14:creationId xmlns:p14="http://schemas.microsoft.com/office/powerpoint/2010/main" val="139876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3E7CED-73E5-9C75-3801-259151F50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07D14AF-CF98-B91F-4D13-3FFAB7B47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2978EF-0506-952A-88C5-F8210E2DB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155628-1185-43A8-AE29-151FF12002B9}"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65760270-B8C5-DD6B-85DA-3B8A39598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93688D-D635-8FE2-4390-386F196CB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7EEBFC-2AD1-4010-8334-D33925C1DBB7}" type="slidenum">
              <a:rPr lang="fr-FR" smtClean="0"/>
              <a:t>‹N°›</a:t>
            </a:fld>
            <a:endParaRPr lang="fr-FR"/>
          </a:p>
        </p:txBody>
      </p:sp>
    </p:spTree>
    <p:extLst>
      <p:ext uri="{BB962C8B-B14F-4D97-AF65-F5344CB8AC3E}">
        <p14:creationId xmlns:p14="http://schemas.microsoft.com/office/powerpoint/2010/main" val="13716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1_7FA39EC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D5CED-3C8F-A894-9F01-630C793A31D3}"/>
              </a:ext>
            </a:extLst>
          </p:cNvPr>
          <p:cNvSpPr>
            <a:spLocks noGrp="1"/>
          </p:cNvSpPr>
          <p:nvPr>
            <p:ph type="ctrTitle"/>
          </p:nvPr>
        </p:nvSpPr>
        <p:spPr/>
        <p:txBody>
          <a:bodyPr/>
          <a:lstStyle/>
          <a:p>
            <a:r>
              <a:rPr lang="fr-FR" dirty="0"/>
              <a:t>Comment êtes-vous venus ?</a:t>
            </a:r>
          </a:p>
        </p:txBody>
      </p:sp>
      <p:sp>
        <p:nvSpPr>
          <p:cNvPr id="3" name="Sous-titre 2">
            <a:extLst>
              <a:ext uri="{FF2B5EF4-FFF2-40B4-BE49-F238E27FC236}">
                <a16:creationId xmlns:a16="http://schemas.microsoft.com/office/drawing/2014/main" id="{98BF9364-C582-CA6A-CFF1-D18EC5A08C8B}"/>
              </a:ext>
            </a:extLst>
          </p:cNvPr>
          <p:cNvSpPr>
            <a:spLocks noGrp="1"/>
          </p:cNvSpPr>
          <p:nvPr>
            <p:ph type="subTitle" idx="1"/>
          </p:nvPr>
        </p:nvSpPr>
        <p:spPr>
          <a:xfrm>
            <a:off x="1524000" y="3602037"/>
            <a:ext cx="9144000" cy="2237653"/>
          </a:xfrm>
        </p:spPr>
        <p:txBody>
          <a:bodyPr>
            <a:normAutofit fontScale="85000" lnSpcReduction="20000"/>
          </a:bodyPr>
          <a:lstStyle/>
          <a:p>
            <a:r>
              <a:rPr lang="fr-FR" sz="3800" dirty="0"/>
              <a:t>Marquez vos initiales dans la (ou les) zone(s) qui vous correspond(</a:t>
            </a:r>
            <a:r>
              <a:rPr lang="fr-FR" sz="3800" dirty="0" err="1"/>
              <a:t>ent</a:t>
            </a:r>
            <a:r>
              <a:rPr lang="fr-FR" sz="3800" dirty="0"/>
              <a:t>) !</a:t>
            </a:r>
          </a:p>
          <a:p>
            <a:pPr marL="285750" indent="-285750">
              <a:buFont typeface="Arial" panose="020B0604020202020204" pitchFamily="34" charset="0"/>
              <a:buChar char="•"/>
            </a:pPr>
            <a:r>
              <a:rPr lang="fr-FR" sz="2400" dirty="0"/>
              <a:t>Pour le covoiturage, entourez, dans un seul cercle, les initiales des personnes étant dans la même voiture</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Si vous avez utilisé plusieurs modes de transport, indiquez vos initiales aux différents endroits selon la distance parcourue avec chacun des modes</a:t>
            </a:r>
          </a:p>
          <a:p>
            <a:endParaRPr lang="fr-FR" dirty="0"/>
          </a:p>
        </p:txBody>
      </p:sp>
      <p:pic>
        <p:nvPicPr>
          <p:cNvPr id="4" name="Image 3">
            <a:extLst>
              <a:ext uri="{FF2B5EF4-FFF2-40B4-BE49-F238E27FC236}">
                <a16:creationId xmlns:a16="http://schemas.microsoft.com/office/drawing/2014/main" id="{BA1FADE2-E27A-B86B-D385-2FBC6FF091A3}"/>
              </a:ext>
            </a:extLst>
          </p:cNvPr>
          <p:cNvPicPr>
            <a:picLocks noChangeAspect="1"/>
          </p:cNvPicPr>
          <p:nvPr/>
        </p:nvPicPr>
        <p:blipFill rotWithShape="1">
          <a:blip r:embed="rId2"/>
          <a:srcRect l="15857" t="73916" r="76806" b="15446"/>
          <a:stretch/>
        </p:blipFill>
        <p:spPr>
          <a:xfrm>
            <a:off x="564294" y="4129293"/>
            <a:ext cx="866690" cy="714160"/>
          </a:xfrm>
          <a:prstGeom prst="rect">
            <a:avLst/>
          </a:prstGeom>
        </p:spPr>
      </p:pic>
      <p:grpSp>
        <p:nvGrpSpPr>
          <p:cNvPr id="10" name="Groupe 9">
            <a:extLst>
              <a:ext uri="{FF2B5EF4-FFF2-40B4-BE49-F238E27FC236}">
                <a16:creationId xmlns:a16="http://schemas.microsoft.com/office/drawing/2014/main" id="{128B4B2E-F878-2452-8EC5-E125714C5C49}"/>
              </a:ext>
            </a:extLst>
          </p:cNvPr>
          <p:cNvGrpSpPr/>
          <p:nvPr/>
        </p:nvGrpSpPr>
        <p:grpSpPr>
          <a:xfrm>
            <a:off x="603746" y="4879527"/>
            <a:ext cx="1093360" cy="917248"/>
            <a:chOff x="379875" y="5113950"/>
            <a:chExt cx="1093360" cy="917248"/>
          </a:xfrm>
        </p:grpSpPr>
        <p:pic>
          <p:nvPicPr>
            <p:cNvPr id="7" name="Image 6">
              <a:extLst>
                <a:ext uri="{FF2B5EF4-FFF2-40B4-BE49-F238E27FC236}">
                  <a16:creationId xmlns:a16="http://schemas.microsoft.com/office/drawing/2014/main" id="{6CB35FFF-2AC3-6116-0C3B-F6B23F725269}"/>
                </a:ext>
              </a:extLst>
            </p:cNvPr>
            <p:cNvPicPr>
              <a:picLocks noChangeAspect="1"/>
            </p:cNvPicPr>
            <p:nvPr/>
          </p:nvPicPr>
          <p:blipFill rotWithShape="1">
            <a:blip r:embed="rId2"/>
            <a:srcRect l="23898" t="64798" r="70659" b="26168"/>
            <a:stretch/>
          </p:blipFill>
          <p:spPr>
            <a:xfrm>
              <a:off x="439677" y="5113950"/>
              <a:ext cx="337175" cy="318017"/>
            </a:xfrm>
            <a:prstGeom prst="rect">
              <a:avLst/>
            </a:prstGeom>
          </p:spPr>
        </p:pic>
        <p:pic>
          <p:nvPicPr>
            <p:cNvPr id="8" name="Image 7">
              <a:extLst>
                <a:ext uri="{FF2B5EF4-FFF2-40B4-BE49-F238E27FC236}">
                  <a16:creationId xmlns:a16="http://schemas.microsoft.com/office/drawing/2014/main" id="{F532A372-EDC4-78CF-65E8-D17A640565B0}"/>
                </a:ext>
              </a:extLst>
            </p:cNvPr>
            <p:cNvPicPr>
              <a:picLocks noChangeAspect="1"/>
            </p:cNvPicPr>
            <p:nvPr/>
          </p:nvPicPr>
          <p:blipFill rotWithShape="1">
            <a:blip r:embed="rId2"/>
            <a:srcRect l="24474" t="73916" r="70659" b="15446"/>
            <a:stretch/>
          </p:blipFill>
          <p:spPr>
            <a:xfrm>
              <a:off x="1164862" y="5648182"/>
              <a:ext cx="308373" cy="383016"/>
            </a:xfrm>
            <a:prstGeom prst="rect">
              <a:avLst/>
            </a:prstGeom>
          </p:spPr>
        </p:pic>
        <p:pic>
          <p:nvPicPr>
            <p:cNvPr id="9" name="Image 8">
              <a:extLst>
                <a:ext uri="{FF2B5EF4-FFF2-40B4-BE49-F238E27FC236}">
                  <a16:creationId xmlns:a16="http://schemas.microsoft.com/office/drawing/2014/main" id="{F9065736-566B-8BCF-6033-EDD60D3B59A7}"/>
                </a:ext>
              </a:extLst>
            </p:cNvPr>
            <p:cNvPicPr>
              <a:picLocks noChangeAspect="1"/>
            </p:cNvPicPr>
            <p:nvPr/>
          </p:nvPicPr>
          <p:blipFill rotWithShape="1">
            <a:blip r:embed="rId3"/>
            <a:srcRect t="24866" b="26582"/>
            <a:stretch/>
          </p:blipFill>
          <p:spPr>
            <a:xfrm flipH="1">
              <a:off x="379875" y="5431967"/>
              <a:ext cx="734222" cy="407723"/>
            </a:xfrm>
            <a:prstGeom prst="rect">
              <a:avLst/>
            </a:prstGeom>
          </p:spPr>
        </p:pic>
      </p:grpSp>
    </p:spTree>
    <p:extLst>
      <p:ext uri="{BB962C8B-B14F-4D97-AF65-F5344CB8AC3E}">
        <p14:creationId xmlns:p14="http://schemas.microsoft.com/office/powerpoint/2010/main" val="110688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0244F8-EC78-598F-404D-33518232A007}"/>
              </a:ext>
            </a:extLst>
          </p:cNvPr>
          <p:cNvPicPr>
            <a:picLocks noChangeAspect="1"/>
          </p:cNvPicPr>
          <p:nvPr/>
        </p:nvPicPr>
        <p:blipFill rotWithShape="1">
          <a:blip r:embed="rId3"/>
          <a:srcRect b="6374"/>
          <a:stretch/>
        </p:blipFill>
        <p:spPr>
          <a:xfrm>
            <a:off x="2670706" y="0"/>
            <a:ext cx="6850588" cy="6858000"/>
          </a:xfrm>
          <a:prstGeom prst="rect">
            <a:avLst/>
          </a:prstGeom>
        </p:spPr>
      </p:pic>
      <p:cxnSp>
        <p:nvCxnSpPr>
          <p:cNvPr id="7" name="Connecteur droit 6">
            <a:extLst>
              <a:ext uri="{FF2B5EF4-FFF2-40B4-BE49-F238E27FC236}">
                <a16:creationId xmlns:a16="http://schemas.microsoft.com/office/drawing/2014/main" id="{6D549BBC-FDCC-5102-B9C0-08E17FD67D90}"/>
              </a:ext>
            </a:extLst>
          </p:cNvPr>
          <p:cNvCxnSpPr>
            <a:cxnSpLocks/>
            <a:stCxn id="2" idx="2"/>
          </p:cNvCxnSpPr>
          <p:nvPr/>
        </p:nvCxnSpPr>
        <p:spPr>
          <a:xfrm flipV="1">
            <a:off x="6096000" y="3429000"/>
            <a:ext cx="0" cy="3429000"/>
          </a:xfrm>
          <a:prstGeom prst="line">
            <a:avLst/>
          </a:prstGeom>
        </p:spPr>
        <p:style>
          <a:lnRef idx="2">
            <a:schemeClr val="accent1"/>
          </a:lnRef>
          <a:fillRef idx="0">
            <a:schemeClr val="accent1"/>
          </a:fillRef>
          <a:effectRef idx="1">
            <a:schemeClr val="accent1"/>
          </a:effectRef>
          <a:fontRef idx="minor">
            <a:schemeClr val="tx1"/>
          </a:fontRef>
        </p:style>
      </p:cxnSp>
      <p:sp>
        <p:nvSpPr>
          <p:cNvPr id="52" name="ZoneTexte 51">
            <a:extLst>
              <a:ext uri="{FF2B5EF4-FFF2-40B4-BE49-F238E27FC236}">
                <a16:creationId xmlns:a16="http://schemas.microsoft.com/office/drawing/2014/main" id="{7B55D1A0-8103-52A8-2CA6-876DFFC94773}"/>
              </a:ext>
            </a:extLst>
          </p:cNvPr>
          <p:cNvSpPr txBox="1"/>
          <p:nvPr/>
        </p:nvSpPr>
        <p:spPr>
          <a:xfrm>
            <a:off x="5466552" y="3595972"/>
            <a:ext cx="817032" cy="369332"/>
          </a:xfrm>
          <a:prstGeom prst="rect">
            <a:avLst/>
          </a:prstGeom>
          <a:noFill/>
        </p:spPr>
        <p:txBody>
          <a:bodyPr wrap="square" rtlCol="0">
            <a:spAutoFit/>
          </a:bodyPr>
          <a:lstStyle/>
          <a:p>
            <a:r>
              <a:rPr lang="fr-FR" dirty="0"/>
              <a:t>5 km</a:t>
            </a:r>
          </a:p>
        </p:txBody>
      </p:sp>
      <p:sp>
        <p:nvSpPr>
          <p:cNvPr id="53" name="ZoneTexte 52">
            <a:extLst>
              <a:ext uri="{FF2B5EF4-FFF2-40B4-BE49-F238E27FC236}">
                <a16:creationId xmlns:a16="http://schemas.microsoft.com/office/drawing/2014/main" id="{21479F7C-A425-2CE9-21E8-7BFC7AE2888C}"/>
              </a:ext>
            </a:extLst>
          </p:cNvPr>
          <p:cNvSpPr txBox="1"/>
          <p:nvPr/>
        </p:nvSpPr>
        <p:spPr>
          <a:xfrm>
            <a:off x="5001447" y="4100718"/>
            <a:ext cx="817032" cy="369332"/>
          </a:xfrm>
          <a:prstGeom prst="rect">
            <a:avLst/>
          </a:prstGeom>
          <a:noFill/>
        </p:spPr>
        <p:txBody>
          <a:bodyPr wrap="square" rtlCol="0">
            <a:spAutoFit/>
          </a:bodyPr>
          <a:lstStyle/>
          <a:p>
            <a:r>
              <a:rPr lang="fr-FR" dirty="0"/>
              <a:t>15 km</a:t>
            </a:r>
          </a:p>
        </p:txBody>
      </p:sp>
      <p:sp>
        <p:nvSpPr>
          <p:cNvPr id="54" name="ZoneTexte 53">
            <a:extLst>
              <a:ext uri="{FF2B5EF4-FFF2-40B4-BE49-F238E27FC236}">
                <a16:creationId xmlns:a16="http://schemas.microsoft.com/office/drawing/2014/main" id="{4059E2CA-A341-17DD-355E-80AAFDEDC04B}"/>
              </a:ext>
            </a:extLst>
          </p:cNvPr>
          <p:cNvSpPr txBox="1"/>
          <p:nvPr/>
        </p:nvSpPr>
        <p:spPr>
          <a:xfrm>
            <a:off x="4517368" y="4420506"/>
            <a:ext cx="817032" cy="369332"/>
          </a:xfrm>
          <a:prstGeom prst="rect">
            <a:avLst/>
          </a:prstGeom>
          <a:noFill/>
        </p:spPr>
        <p:txBody>
          <a:bodyPr wrap="square" rtlCol="0">
            <a:spAutoFit/>
          </a:bodyPr>
          <a:lstStyle/>
          <a:p>
            <a:r>
              <a:rPr lang="fr-FR" dirty="0"/>
              <a:t>30 km</a:t>
            </a:r>
          </a:p>
        </p:txBody>
      </p:sp>
      <p:sp>
        <p:nvSpPr>
          <p:cNvPr id="55" name="ZoneTexte 54">
            <a:extLst>
              <a:ext uri="{FF2B5EF4-FFF2-40B4-BE49-F238E27FC236}">
                <a16:creationId xmlns:a16="http://schemas.microsoft.com/office/drawing/2014/main" id="{067F058E-6578-1DD7-537E-EB58EEACF02F}"/>
              </a:ext>
            </a:extLst>
          </p:cNvPr>
          <p:cNvSpPr txBox="1"/>
          <p:nvPr/>
        </p:nvSpPr>
        <p:spPr>
          <a:xfrm>
            <a:off x="4016824" y="4733752"/>
            <a:ext cx="817032" cy="369332"/>
          </a:xfrm>
          <a:prstGeom prst="rect">
            <a:avLst/>
          </a:prstGeom>
          <a:noFill/>
        </p:spPr>
        <p:txBody>
          <a:bodyPr wrap="square" rtlCol="0">
            <a:spAutoFit/>
          </a:bodyPr>
          <a:lstStyle/>
          <a:p>
            <a:r>
              <a:rPr lang="fr-FR" dirty="0"/>
              <a:t>50 km</a:t>
            </a:r>
          </a:p>
        </p:txBody>
      </p:sp>
      <p:sp>
        <p:nvSpPr>
          <p:cNvPr id="56" name="ZoneTexte 55">
            <a:extLst>
              <a:ext uri="{FF2B5EF4-FFF2-40B4-BE49-F238E27FC236}">
                <a16:creationId xmlns:a16="http://schemas.microsoft.com/office/drawing/2014/main" id="{52B86539-E937-231B-09DF-99136FB7FB40}"/>
              </a:ext>
            </a:extLst>
          </p:cNvPr>
          <p:cNvSpPr txBox="1"/>
          <p:nvPr/>
        </p:nvSpPr>
        <p:spPr>
          <a:xfrm>
            <a:off x="3392605" y="4967087"/>
            <a:ext cx="817032" cy="369332"/>
          </a:xfrm>
          <a:prstGeom prst="rect">
            <a:avLst/>
          </a:prstGeom>
          <a:noFill/>
        </p:spPr>
        <p:txBody>
          <a:bodyPr wrap="square" rtlCol="0">
            <a:spAutoFit/>
          </a:bodyPr>
          <a:lstStyle/>
          <a:p>
            <a:r>
              <a:rPr lang="fr-FR" dirty="0"/>
              <a:t>90 km</a:t>
            </a:r>
          </a:p>
        </p:txBody>
      </p:sp>
      <p:cxnSp>
        <p:nvCxnSpPr>
          <p:cNvPr id="60" name="Connecteur droit 59">
            <a:extLst>
              <a:ext uri="{FF2B5EF4-FFF2-40B4-BE49-F238E27FC236}">
                <a16:creationId xmlns:a16="http://schemas.microsoft.com/office/drawing/2014/main" id="{0F5A7785-F44C-3E17-20A1-7A5D2E7C89DB}"/>
              </a:ext>
            </a:extLst>
          </p:cNvPr>
          <p:cNvCxnSpPr>
            <a:cxnSpLocks/>
          </p:cNvCxnSpPr>
          <p:nvPr/>
        </p:nvCxnSpPr>
        <p:spPr>
          <a:xfrm flipV="1">
            <a:off x="6096000" y="0"/>
            <a:ext cx="0" cy="3429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Connecteur droit 60">
            <a:extLst>
              <a:ext uri="{FF2B5EF4-FFF2-40B4-BE49-F238E27FC236}">
                <a16:creationId xmlns:a16="http://schemas.microsoft.com/office/drawing/2014/main" id="{536346AA-7FFF-F1B3-2D6D-A663FC09AEF5}"/>
              </a:ext>
            </a:extLst>
          </p:cNvPr>
          <p:cNvCxnSpPr>
            <a:cxnSpLocks/>
          </p:cNvCxnSpPr>
          <p:nvPr/>
        </p:nvCxnSpPr>
        <p:spPr>
          <a:xfrm>
            <a:off x="0" y="3429000"/>
            <a:ext cx="6096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cteur droit 61">
            <a:extLst>
              <a:ext uri="{FF2B5EF4-FFF2-40B4-BE49-F238E27FC236}">
                <a16:creationId xmlns:a16="http://schemas.microsoft.com/office/drawing/2014/main" id="{2F889190-163D-7EBB-2834-A2CBD76EC1E2}"/>
              </a:ext>
            </a:extLst>
          </p:cNvPr>
          <p:cNvCxnSpPr>
            <a:cxnSpLocks/>
          </p:cNvCxnSpPr>
          <p:nvPr/>
        </p:nvCxnSpPr>
        <p:spPr>
          <a:xfrm flipH="1">
            <a:off x="6096000" y="3429000"/>
            <a:ext cx="6096000" cy="0"/>
          </a:xfrm>
          <a:prstGeom prst="line">
            <a:avLst/>
          </a:prstGeom>
        </p:spPr>
        <p:style>
          <a:lnRef idx="2">
            <a:schemeClr val="accent1"/>
          </a:lnRef>
          <a:fillRef idx="0">
            <a:schemeClr val="accent1"/>
          </a:fillRef>
          <a:effectRef idx="1">
            <a:schemeClr val="accent1"/>
          </a:effectRef>
          <a:fontRef idx="minor">
            <a:schemeClr val="tx1"/>
          </a:fontRef>
        </p:style>
      </p:cxnSp>
      <p:sp>
        <p:nvSpPr>
          <p:cNvPr id="69" name="ZoneTexte 68">
            <a:extLst>
              <a:ext uri="{FF2B5EF4-FFF2-40B4-BE49-F238E27FC236}">
                <a16:creationId xmlns:a16="http://schemas.microsoft.com/office/drawing/2014/main" id="{690AE759-F627-87CD-FB4A-6FB0E2BC5A49}"/>
              </a:ext>
            </a:extLst>
          </p:cNvPr>
          <p:cNvSpPr txBox="1"/>
          <p:nvPr/>
        </p:nvSpPr>
        <p:spPr>
          <a:xfrm>
            <a:off x="2933336" y="5308635"/>
            <a:ext cx="1018111" cy="369332"/>
          </a:xfrm>
          <a:prstGeom prst="rect">
            <a:avLst/>
          </a:prstGeom>
          <a:noFill/>
        </p:spPr>
        <p:txBody>
          <a:bodyPr wrap="square" rtlCol="0">
            <a:spAutoFit/>
          </a:bodyPr>
          <a:lstStyle/>
          <a:p>
            <a:r>
              <a:rPr lang="fr-FR" dirty="0"/>
              <a:t>150 km</a:t>
            </a:r>
          </a:p>
        </p:txBody>
      </p:sp>
      <p:sp>
        <p:nvSpPr>
          <p:cNvPr id="70" name="ZoneTexte 69">
            <a:extLst>
              <a:ext uri="{FF2B5EF4-FFF2-40B4-BE49-F238E27FC236}">
                <a16:creationId xmlns:a16="http://schemas.microsoft.com/office/drawing/2014/main" id="{EC287822-365B-1AAF-612B-8901C075EDC1}"/>
              </a:ext>
            </a:extLst>
          </p:cNvPr>
          <p:cNvSpPr txBox="1"/>
          <p:nvPr/>
        </p:nvSpPr>
        <p:spPr>
          <a:xfrm>
            <a:off x="6596545" y="6540914"/>
            <a:ext cx="5709331" cy="338554"/>
          </a:xfrm>
          <a:prstGeom prst="rect">
            <a:avLst/>
          </a:prstGeom>
          <a:noFill/>
        </p:spPr>
        <p:txBody>
          <a:bodyPr wrap="square" rtlCol="0">
            <a:spAutoFit/>
          </a:bodyPr>
          <a:lstStyle/>
          <a:p>
            <a:r>
              <a:rPr lang="fr-FR" sz="1600" dirty="0"/>
              <a:t>Distance parcourue </a:t>
            </a:r>
          </a:p>
        </p:txBody>
      </p:sp>
      <p:sp>
        <p:nvSpPr>
          <p:cNvPr id="71" name="ZoneTexte 70">
            <a:extLst>
              <a:ext uri="{FF2B5EF4-FFF2-40B4-BE49-F238E27FC236}">
                <a16:creationId xmlns:a16="http://schemas.microsoft.com/office/drawing/2014/main" id="{824ABD35-A871-A703-67F9-FCE29FEEF03A}"/>
              </a:ext>
            </a:extLst>
          </p:cNvPr>
          <p:cNvSpPr txBox="1"/>
          <p:nvPr/>
        </p:nvSpPr>
        <p:spPr>
          <a:xfrm>
            <a:off x="441446" y="973876"/>
            <a:ext cx="2054942" cy="1754326"/>
          </a:xfrm>
          <a:prstGeom prst="rect">
            <a:avLst/>
          </a:prstGeom>
          <a:noFill/>
        </p:spPr>
        <p:txBody>
          <a:bodyPr wrap="square" rtlCol="0">
            <a:spAutoFit/>
          </a:bodyPr>
          <a:lstStyle/>
          <a:p>
            <a:r>
              <a:rPr lang="fr-FR" b="1" dirty="0">
                <a:solidFill>
                  <a:srgbClr val="92D050"/>
                </a:solidFill>
              </a:rPr>
              <a:t>Mobilité active </a:t>
            </a:r>
            <a:r>
              <a:rPr lang="fr-FR" b="1" u="sng" dirty="0">
                <a:solidFill>
                  <a:srgbClr val="92D050"/>
                </a:solidFill>
              </a:rPr>
              <a:t>sans</a:t>
            </a:r>
            <a:r>
              <a:rPr lang="fr-FR" b="1" dirty="0">
                <a:solidFill>
                  <a:srgbClr val="92D050"/>
                </a:solidFill>
              </a:rPr>
              <a:t> assistance électrique </a:t>
            </a:r>
            <a:r>
              <a:rPr lang="fr-FR" dirty="0">
                <a:solidFill>
                  <a:srgbClr val="92D050"/>
                </a:solidFill>
              </a:rPr>
              <a:t>(à pied, en vélo, …)</a:t>
            </a:r>
            <a:endParaRPr lang="fr-FR" b="1" dirty="0">
              <a:solidFill>
                <a:srgbClr val="92D050"/>
              </a:solidFill>
            </a:endParaRPr>
          </a:p>
          <a:p>
            <a:endParaRPr lang="fr-FR" dirty="0">
              <a:solidFill>
                <a:srgbClr val="92D050"/>
              </a:solidFill>
            </a:endParaRPr>
          </a:p>
          <a:p>
            <a:r>
              <a:rPr lang="fr-FR" dirty="0">
                <a:solidFill>
                  <a:srgbClr val="92D050"/>
                </a:solidFill>
              </a:rPr>
              <a:t>≈ 0 kg CO</a:t>
            </a:r>
            <a:r>
              <a:rPr lang="fr-FR" sz="1200" dirty="0">
                <a:solidFill>
                  <a:srgbClr val="92D050"/>
                </a:solidFill>
              </a:rPr>
              <a:t>2</a:t>
            </a:r>
            <a:r>
              <a:rPr lang="fr-FR" dirty="0">
                <a:solidFill>
                  <a:srgbClr val="92D050"/>
                </a:solidFill>
              </a:rPr>
              <a:t>/km</a:t>
            </a:r>
          </a:p>
        </p:txBody>
      </p:sp>
      <p:sp>
        <p:nvSpPr>
          <p:cNvPr id="72" name="ZoneTexte 71">
            <a:extLst>
              <a:ext uri="{FF2B5EF4-FFF2-40B4-BE49-F238E27FC236}">
                <a16:creationId xmlns:a16="http://schemas.microsoft.com/office/drawing/2014/main" id="{8ED3C66B-8033-DFE1-3AF7-B2C65114AD54}"/>
              </a:ext>
            </a:extLst>
          </p:cNvPr>
          <p:cNvSpPr txBox="1"/>
          <p:nvPr/>
        </p:nvSpPr>
        <p:spPr>
          <a:xfrm>
            <a:off x="10117393" y="831244"/>
            <a:ext cx="1956619" cy="2585323"/>
          </a:xfrm>
          <a:prstGeom prst="rect">
            <a:avLst/>
          </a:prstGeom>
          <a:noFill/>
        </p:spPr>
        <p:txBody>
          <a:bodyPr wrap="square" rtlCol="0">
            <a:spAutoFit/>
          </a:bodyPr>
          <a:lstStyle/>
          <a:p>
            <a:r>
              <a:rPr lang="fr-FR" dirty="0">
                <a:solidFill>
                  <a:schemeClr val="accent5">
                    <a:lumMod val="40000"/>
                    <a:lumOff val="60000"/>
                  </a:schemeClr>
                </a:solidFill>
              </a:rPr>
              <a:t>En </a:t>
            </a:r>
            <a:r>
              <a:rPr lang="fr-FR" b="1" dirty="0">
                <a:solidFill>
                  <a:schemeClr val="accent5">
                    <a:lumMod val="40000"/>
                    <a:lumOff val="60000"/>
                  </a:schemeClr>
                </a:solidFill>
              </a:rPr>
              <a:t>transport en commun </a:t>
            </a:r>
            <a:r>
              <a:rPr lang="fr-FR" dirty="0">
                <a:solidFill>
                  <a:schemeClr val="accent5">
                    <a:lumMod val="40000"/>
                    <a:lumOff val="60000"/>
                  </a:schemeClr>
                </a:solidFill>
              </a:rPr>
              <a:t>ou </a:t>
            </a:r>
            <a:r>
              <a:rPr lang="fr-FR" b="1" dirty="0">
                <a:solidFill>
                  <a:schemeClr val="accent5">
                    <a:lumMod val="40000"/>
                    <a:lumOff val="60000"/>
                  </a:schemeClr>
                </a:solidFill>
              </a:rPr>
              <a:t>mobilité active </a:t>
            </a:r>
            <a:r>
              <a:rPr lang="fr-FR" b="1" u="sng" dirty="0">
                <a:solidFill>
                  <a:schemeClr val="accent5">
                    <a:lumMod val="40000"/>
                    <a:lumOff val="60000"/>
                  </a:schemeClr>
                </a:solidFill>
              </a:rPr>
              <a:t>avec</a:t>
            </a:r>
            <a:r>
              <a:rPr lang="fr-FR" b="1" dirty="0">
                <a:solidFill>
                  <a:schemeClr val="accent5">
                    <a:lumMod val="40000"/>
                    <a:lumOff val="60000"/>
                  </a:schemeClr>
                </a:solidFill>
              </a:rPr>
              <a:t> assistance électrique</a:t>
            </a:r>
          </a:p>
          <a:p>
            <a:endParaRPr lang="fr-FR" dirty="0">
              <a:solidFill>
                <a:schemeClr val="accent5">
                  <a:lumMod val="40000"/>
                  <a:lumOff val="60000"/>
                </a:schemeClr>
              </a:solidFill>
            </a:endParaRPr>
          </a:p>
          <a:p>
            <a:r>
              <a:rPr lang="fr-FR" dirty="0">
                <a:solidFill>
                  <a:schemeClr val="accent5">
                    <a:lumMod val="40000"/>
                    <a:lumOff val="60000"/>
                  </a:schemeClr>
                </a:solidFill>
              </a:rPr>
              <a:t>≈ 0,03 kg CO</a:t>
            </a:r>
            <a:r>
              <a:rPr lang="fr-FR" sz="1200" dirty="0">
                <a:solidFill>
                  <a:schemeClr val="accent5">
                    <a:lumMod val="40000"/>
                    <a:lumOff val="60000"/>
                  </a:schemeClr>
                </a:solidFill>
              </a:rPr>
              <a:t>2</a:t>
            </a:r>
            <a:r>
              <a:rPr lang="fr-FR" dirty="0">
                <a:solidFill>
                  <a:schemeClr val="accent5">
                    <a:lumMod val="40000"/>
                    <a:lumOff val="60000"/>
                  </a:schemeClr>
                </a:solidFill>
              </a:rPr>
              <a:t>/km</a:t>
            </a:r>
          </a:p>
          <a:p>
            <a:endParaRPr lang="fr-FR" dirty="0"/>
          </a:p>
          <a:p>
            <a:endParaRPr lang="fr-FR" dirty="0"/>
          </a:p>
        </p:txBody>
      </p:sp>
      <p:sp>
        <p:nvSpPr>
          <p:cNvPr id="73" name="ZoneTexte 72">
            <a:extLst>
              <a:ext uri="{FF2B5EF4-FFF2-40B4-BE49-F238E27FC236}">
                <a16:creationId xmlns:a16="http://schemas.microsoft.com/office/drawing/2014/main" id="{F3760EC4-7F64-F566-E23A-10389640B33A}"/>
              </a:ext>
            </a:extLst>
          </p:cNvPr>
          <p:cNvSpPr txBox="1"/>
          <p:nvPr/>
        </p:nvSpPr>
        <p:spPr>
          <a:xfrm>
            <a:off x="267127" y="5143500"/>
            <a:ext cx="2523578" cy="1477328"/>
          </a:xfrm>
          <a:prstGeom prst="rect">
            <a:avLst/>
          </a:prstGeom>
          <a:noFill/>
        </p:spPr>
        <p:txBody>
          <a:bodyPr wrap="square" rtlCol="0">
            <a:spAutoFit/>
          </a:bodyPr>
          <a:lstStyle/>
          <a:p>
            <a:r>
              <a:rPr lang="fr-FR" dirty="0">
                <a:solidFill>
                  <a:schemeClr val="bg1">
                    <a:lumMod val="75000"/>
                  </a:schemeClr>
                </a:solidFill>
              </a:rPr>
              <a:t>En </a:t>
            </a:r>
            <a:r>
              <a:rPr lang="fr-FR" b="1" dirty="0">
                <a:solidFill>
                  <a:schemeClr val="bg1">
                    <a:lumMod val="75000"/>
                  </a:schemeClr>
                </a:solidFill>
              </a:rPr>
              <a:t>voiture thermique </a:t>
            </a:r>
            <a:r>
              <a:rPr lang="fr-FR" dirty="0">
                <a:solidFill>
                  <a:schemeClr val="bg1">
                    <a:lumMod val="75000"/>
                  </a:schemeClr>
                </a:solidFill>
              </a:rPr>
              <a:t>ou hybride</a:t>
            </a:r>
          </a:p>
          <a:p>
            <a:endParaRPr lang="fr-FR" dirty="0">
              <a:solidFill>
                <a:schemeClr val="bg1">
                  <a:lumMod val="75000"/>
                </a:schemeClr>
              </a:solidFill>
            </a:endParaRPr>
          </a:p>
          <a:p>
            <a:r>
              <a:rPr lang="fr-FR" dirty="0">
                <a:solidFill>
                  <a:schemeClr val="bg1">
                    <a:lumMod val="75000"/>
                  </a:schemeClr>
                </a:solidFill>
              </a:rPr>
              <a:t>≈ 0,22 kg CO</a:t>
            </a:r>
            <a:r>
              <a:rPr lang="fr-FR" sz="1200" dirty="0">
                <a:solidFill>
                  <a:schemeClr val="bg1">
                    <a:lumMod val="75000"/>
                  </a:schemeClr>
                </a:solidFill>
              </a:rPr>
              <a:t>2</a:t>
            </a:r>
            <a:r>
              <a:rPr lang="fr-FR" dirty="0">
                <a:solidFill>
                  <a:schemeClr val="bg1">
                    <a:lumMod val="75000"/>
                  </a:schemeClr>
                </a:solidFill>
              </a:rPr>
              <a:t>/km ÷ nb covoitureurs</a:t>
            </a:r>
          </a:p>
        </p:txBody>
      </p:sp>
      <p:sp>
        <p:nvSpPr>
          <p:cNvPr id="74" name="ZoneTexte 73">
            <a:extLst>
              <a:ext uri="{FF2B5EF4-FFF2-40B4-BE49-F238E27FC236}">
                <a16:creationId xmlns:a16="http://schemas.microsoft.com/office/drawing/2014/main" id="{4ED38124-A359-9CC9-1269-9B8160930ACE}"/>
              </a:ext>
            </a:extLst>
          </p:cNvPr>
          <p:cNvSpPr txBox="1"/>
          <p:nvPr/>
        </p:nvSpPr>
        <p:spPr>
          <a:xfrm>
            <a:off x="9792232" y="5259596"/>
            <a:ext cx="2399768" cy="1477328"/>
          </a:xfrm>
          <a:prstGeom prst="rect">
            <a:avLst/>
          </a:prstGeom>
          <a:noFill/>
        </p:spPr>
        <p:txBody>
          <a:bodyPr wrap="square" rtlCol="0">
            <a:spAutoFit/>
          </a:bodyPr>
          <a:lstStyle/>
          <a:p>
            <a:r>
              <a:rPr lang="fr-FR" dirty="0">
                <a:solidFill>
                  <a:srgbClr val="00B0F0"/>
                </a:solidFill>
              </a:rPr>
              <a:t>En </a:t>
            </a:r>
            <a:r>
              <a:rPr lang="fr-FR" b="1" dirty="0">
                <a:solidFill>
                  <a:srgbClr val="00B0F0"/>
                </a:solidFill>
              </a:rPr>
              <a:t>voiture électrique</a:t>
            </a:r>
          </a:p>
          <a:p>
            <a:endParaRPr lang="fr-FR" dirty="0">
              <a:solidFill>
                <a:srgbClr val="00B0F0"/>
              </a:solidFill>
            </a:endParaRPr>
          </a:p>
          <a:p>
            <a:r>
              <a:rPr lang="fr-FR" dirty="0">
                <a:solidFill>
                  <a:srgbClr val="00B0F0"/>
                </a:solidFill>
              </a:rPr>
              <a:t>≈ 0,1 kg CO</a:t>
            </a:r>
            <a:r>
              <a:rPr lang="fr-FR" sz="1200" dirty="0">
                <a:solidFill>
                  <a:srgbClr val="00B0F0"/>
                </a:solidFill>
              </a:rPr>
              <a:t>2</a:t>
            </a:r>
            <a:r>
              <a:rPr lang="fr-FR" dirty="0">
                <a:solidFill>
                  <a:srgbClr val="00B0F0"/>
                </a:solidFill>
              </a:rPr>
              <a:t>/km ÷ nb covoitureurs</a:t>
            </a:r>
          </a:p>
          <a:p>
            <a:endParaRPr lang="fr-FR" dirty="0"/>
          </a:p>
        </p:txBody>
      </p:sp>
      <p:sp>
        <p:nvSpPr>
          <p:cNvPr id="4" name="Flèche : courbe vers la gauche 3">
            <a:extLst>
              <a:ext uri="{FF2B5EF4-FFF2-40B4-BE49-F238E27FC236}">
                <a16:creationId xmlns:a16="http://schemas.microsoft.com/office/drawing/2014/main" id="{FF86B890-B436-7486-3132-E321043B5D62}"/>
              </a:ext>
            </a:extLst>
          </p:cNvPr>
          <p:cNvSpPr/>
          <p:nvPr/>
        </p:nvSpPr>
        <p:spPr>
          <a:xfrm>
            <a:off x="11044495" y="2782233"/>
            <a:ext cx="378891" cy="247613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 courbe vers la gauche 4">
            <a:extLst>
              <a:ext uri="{FF2B5EF4-FFF2-40B4-BE49-F238E27FC236}">
                <a16:creationId xmlns:a16="http://schemas.microsoft.com/office/drawing/2014/main" id="{47783080-E97B-D8E4-757B-D6E057E05AE3}"/>
              </a:ext>
            </a:extLst>
          </p:cNvPr>
          <p:cNvSpPr/>
          <p:nvPr/>
        </p:nvSpPr>
        <p:spPr>
          <a:xfrm rot="5400000">
            <a:off x="5881973" y="2609141"/>
            <a:ext cx="378891" cy="809194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4A080AF5-C9ED-54D4-DCCC-CC3D93B7074B}"/>
              </a:ext>
            </a:extLst>
          </p:cNvPr>
          <p:cNvSpPr txBox="1"/>
          <p:nvPr/>
        </p:nvSpPr>
        <p:spPr>
          <a:xfrm>
            <a:off x="10175580" y="3607976"/>
            <a:ext cx="1476010" cy="646331"/>
          </a:xfrm>
          <a:prstGeom prst="rect">
            <a:avLst/>
          </a:prstGeom>
          <a:noFill/>
        </p:spPr>
        <p:txBody>
          <a:bodyPr wrap="square" rtlCol="0">
            <a:spAutoFit/>
          </a:bodyPr>
          <a:lstStyle/>
          <a:p>
            <a:r>
              <a:rPr lang="fr-FR" dirty="0"/>
              <a:t>Impact carbone x3</a:t>
            </a:r>
          </a:p>
        </p:txBody>
      </p:sp>
      <p:sp>
        <p:nvSpPr>
          <p:cNvPr id="8" name="ZoneTexte 7">
            <a:extLst>
              <a:ext uri="{FF2B5EF4-FFF2-40B4-BE49-F238E27FC236}">
                <a16:creationId xmlns:a16="http://schemas.microsoft.com/office/drawing/2014/main" id="{0DEC67D7-6048-A351-BD4F-CCDF92293495}"/>
              </a:ext>
            </a:extLst>
          </p:cNvPr>
          <p:cNvSpPr txBox="1"/>
          <p:nvPr/>
        </p:nvSpPr>
        <p:spPr>
          <a:xfrm>
            <a:off x="3103965" y="6100893"/>
            <a:ext cx="1476010" cy="646331"/>
          </a:xfrm>
          <a:prstGeom prst="rect">
            <a:avLst/>
          </a:prstGeom>
          <a:noFill/>
        </p:spPr>
        <p:txBody>
          <a:bodyPr wrap="square" rtlCol="0">
            <a:spAutoFit/>
          </a:bodyPr>
          <a:lstStyle/>
          <a:p>
            <a:r>
              <a:rPr lang="fr-FR" dirty="0"/>
              <a:t>Impact carbone x2</a:t>
            </a:r>
          </a:p>
        </p:txBody>
      </p:sp>
      <p:pic>
        <p:nvPicPr>
          <p:cNvPr id="3" name="Image 2">
            <a:extLst>
              <a:ext uri="{FF2B5EF4-FFF2-40B4-BE49-F238E27FC236}">
                <a16:creationId xmlns:a16="http://schemas.microsoft.com/office/drawing/2014/main" id="{2AD216E7-393C-C146-4D4C-DCD2D3786079}"/>
              </a:ext>
            </a:extLst>
          </p:cNvPr>
          <p:cNvPicPr>
            <a:picLocks noChangeAspect="1"/>
          </p:cNvPicPr>
          <p:nvPr/>
        </p:nvPicPr>
        <p:blipFill rotWithShape="1">
          <a:blip r:embed="rId4"/>
          <a:srcRect l="14034" t="64798" r="76973" b="26168"/>
          <a:stretch/>
        </p:blipFill>
        <p:spPr>
          <a:xfrm>
            <a:off x="9798815" y="4470285"/>
            <a:ext cx="1132891" cy="646767"/>
          </a:xfrm>
          <a:prstGeom prst="rect">
            <a:avLst/>
          </a:prstGeom>
        </p:spPr>
      </p:pic>
      <p:pic>
        <p:nvPicPr>
          <p:cNvPr id="9" name="Image 8">
            <a:extLst>
              <a:ext uri="{FF2B5EF4-FFF2-40B4-BE49-F238E27FC236}">
                <a16:creationId xmlns:a16="http://schemas.microsoft.com/office/drawing/2014/main" id="{8ECEC43A-0BEB-E887-3734-3E42C086456E}"/>
              </a:ext>
            </a:extLst>
          </p:cNvPr>
          <p:cNvPicPr>
            <a:picLocks noChangeAspect="1"/>
          </p:cNvPicPr>
          <p:nvPr/>
        </p:nvPicPr>
        <p:blipFill rotWithShape="1">
          <a:blip r:embed="rId4"/>
          <a:srcRect l="23898" t="64798" r="70659" b="26168"/>
          <a:stretch/>
        </p:blipFill>
        <p:spPr>
          <a:xfrm>
            <a:off x="1010416" y="285423"/>
            <a:ext cx="649874" cy="612949"/>
          </a:xfrm>
          <a:prstGeom prst="rect">
            <a:avLst/>
          </a:prstGeom>
        </p:spPr>
      </p:pic>
      <p:pic>
        <p:nvPicPr>
          <p:cNvPr id="10" name="Image 9">
            <a:extLst>
              <a:ext uri="{FF2B5EF4-FFF2-40B4-BE49-F238E27FC236}">
                <a16:creationId xmlns:a16="http://schemas.microsoft.com/office/drawing/2014/main" id="{613276E1-C4A9-550F-C608-0AFD40D240C9}"/>
              </a:ext>
            </a:extLst>
          </p:cNvPr>
          <p:cNvPicPr>
            <a:picLocks noChangeAspect="1"/>
          </p:cNvPicPr>
          <p:nvPr/>
        </p:nvPicPr>
        <p:blipFill rotWithShape="1">
          <a:blip r:embed="rId4"/>
          <a:srcRect l="24474" t="73916" r="70659" b="15446"/>
          <a:stretch/>
        </p:blipFill>
        <p:spPr>
          <a:xfrm>
            <a:off x="10618639" y="45978"/>
            <a:ext cx="626131" cy="777689"/>
          </a:xfrm>
          <a:prstGeom prst="rect">
            <a:avLst/>
          </a:prstGeom>
        </p:spPr>
      </p:pic>
      <p:pic>
        <p:nvPicPr>
          <p:cNvPr id="13" name="Image 12">
            <a:extLst>
              <a:ext uri="{FF2B5EF4-FFF2-40B4-BE49-F238E27FC236}">
                <a16:creationId xmlns:a16="http://schemas.microsoft.com/office/drawing/2014/main" id="{BCFF3B8B-4E09-9DC6-9379-8A4D9E4A9582}"/>
              </a:ext>
            </a:extLst>
          </p:cNvPr>
          <p:cNvPicPr>
            <a:picLocks noChangeAspect="1"/>
          </p:cNvPicPr>
          <p:nvPr/>
        </p:nvPicPr>
        <p:blipFill rotWithShape="1">
          <a:blip r:embed="rId5"/>
          <a:srcRect t="24866" b="26582"/>
          <a:stretch/>
        </p:blipFill>
        <p:spPr>
          <a:xfrm flipH="1">
            <a:off x="613369" y="4254307"/>
            <a:ext cx="1263667" cy="701731"/>
          </a:xfrm>
          <a:prstGeom prst="rect">
            <a:avLst/>
          </a:prstGeom>
        </p:spPr>
      </p:pic>
      <p:sp>
        <p:nvSpPr>
          <p:cNvPr id="11" name="ZoneTexte 10">
            <a:extLst>
              <a:ext uri="{FF2B5EF4-FFF2-40B4-BE49-F238E27FC236}">
                <a16:creationId xmlns:a16="http://schemas.microsoft.com/office/drawing/2014/main" id="{50F886E1-D3F2-8295-6BFD-72DE5CBEE798}"/>
              </a:ext>
            </a:extLst>
          </p:cNvPr>
          <p:cNvSpPr txBox="1"/>
          <p:nvPr/>
        </p:nvSpPr>
        <p:spPr>
          <a:xfrm>
            <a:off x="6283584" y="3050621"/>
            <a:ext cx="817032" cy="369332"/>
          </a:xfrm>
          <a:prstGeom prst="rect">
            <a:avLst/>
          </a:prstGeom>
          <a:noFill/>
        </p:spPr>
        <p:txBody>
          <a:bodyPr wrap="square" rtlCol="0">
            <a:spAutoFit/>
          </a:bodyPr>
          <a:lstStyle/>
          <a:p>
            <a:r>
              <a:rPr lang="fr-FR" dirty="0"/>
              <a:t>5 km</a:t>
            </a:r>
          </a:p>
        </p:txBody>
      </p:sp>
      <p:sp>
        <p:nvSpPr>
          <p:cNvPr id="12" name="ZoneTexte 11">
            <a:extLst>
              <a:ext uri="{FF2B5EF4-FFF2-40B4-BE49-F238E27FC236}">
                <a16:creationId xmlns:a16="http://schemas.microsoft.com/office/drawing/2014/main" id="{D9AE4545-3ABD-4F72-DCB4-7D808FDAF61C}"/>
              </a:ext>
            </a:extLst>
          </p:cNvPr>
          <p:cNvSpPr txBox="1"/>
          <p:nvPr/>
        </p:nvSpPr>
        <p:spPr>
          <a:xfrm>
            <a:off x="6662930" y="2746284"/>
            <a:ext cx="817032" cy="369332"/>
          </a:xfrm>
          <a:prstGeom prst="rect">
            <a:avLst/>
          </a:prstGeom>
          <a:noFill/>
        </p:spPr>
        <p:txBody>
          <a:bodyPr wrap="square" rtlCol="0">
            <a:spAutoFit/>
          </a:bodyPr>
          <a:lstStyle/>
          <a:p>
            <a:r>
              <a:rPr lang="fr-FR" dirty="0"/>
              <a:t>15 km</a:t>
            </a:r>
          </a:p>
        </p:txBody>
      </p:sp>
      <p:sp>
        <p:nvSpPr>
          <p:cNvPr id="14" name="ZoneTexte 13">
            <a:extLst>
              <a:ext uri="{FF2B5EF4-FFF2-40B4-BE49-F238E27FC236}">
                <a16:creationId xmlns:a16="http://schemas.microsoft.com/office/drawing/2014/main" id="{904F7A00-8A4B-76EB-A51E-4A846680C672}"/>
              </a:ext>
            </a:extLst>
          </p:cNvPr>
          <p:cNvSpPr txBox="1"/>
          <p:nvPr/>
        </p:nvSpPr>
        <p:spPr>
          <a:xfrm>
            <a:off x="7184235" y="2400620"/>
            <a:ext cx="817032" cy="369332"/>
          </a:xfrm>
          <a:prstGeom prst="rect">
            <a:avLst/>
          </a:prstGeom>
          <a:noFill/>
        </p:spPr>
        <p:txBody>
          <a:bodyPr wrap="square" rtlCol="0">
            <a:spAutoFit/>
          </a:bodyPr>
          <a:lstStyle/>
          <a:p>
            <a:r>
              <a:rPr lang="fr-FR" dirty="0"/>
              <a:t>30 km</a:t>
            </a:r>
          </a:p>
        </p:txBody>
      </p:sp>
      <p:sp>
        <p:nvSpPr>
          <p:cNvPr id="15" name="ZoneTexte 14">
            <a:extLst>
              <a:ext uri="{FF2B5EF4-FFF2-40B4-BE49-F238E27FC236}">
                <a16:creationId xmlns:a16="http://schemas.microsoft.com/office/drawing/2014/main" id="{ED6D566D-A09E-18DC-0CFD-BA3BCF29625B}"/>
              </a:ext>
            </a:extLst>
          </p:cNvPr>
          <p:cNvSpPr txBox="1"/>
          <p:nvPr/>
        </p:nvSpPr>
        <p:spPr>
          <a:xfrm>
            <a:off x="7608119" y="1975051"/>
            <a:ext cx="817032" cy="369332"/>
          </a:xfrm>
          <a:prstGeom prst="rect">
            <a:avLst/>
          </a:prstGeom>
          <a:noFill/>
        </p:spPr>
        <p:txBody>
          <a:bodyPr wrap="square" rtlCol="0">
            <a:spAutoFit/>
          </a:bodyPr>
          <a:lstStyle/>
          <a:p>
            <a:r>
              <a:rPr lang="fr-FR" dirty="0"/>
              <a:t>50 km</a:t>
            </a:r>
          </a:p>
        </p:txBody>
      </p:sp>
      <p:sp>
        <p:nvSpPr>
          <p:cNvPr id="16" name="ZoneTexte 15">
            <a:extLst>
              <a:ext uri="{FF2B5EF4-FFF2-40B4-BE49-F238E27FC236}">
                <a16:creationId xmlns:a16="http://schemas.microsoft.com/office/drawing/2014/main" id="{A7A523A1-E4AE-F965-1A59-DD04545F4334}"/>
              </a:ext>
            </a:extLst>
          </p:cNvPr>
          <p:cNvSpPr txBox="1"/>
          <p:nvPr/>
        </p:nvSpPr>
        <p:spPr>
          <a:xfrm>
            <a:off x="8016635" y="1570812"/>
            <a:ext cx="817032" cy="369332"/>
          </a:xfrm>
          <a:prstGeom prst="rect">
            <a:avLst/>
          </a:prstGeom>
          <a:noFill/>
        </p:spPr>
        <p:txBody>
          <a:bodyPr wrap="square" rtlCol="0">
            <a:spAutoFit/>
          </a:bodyPr>
          <a:lstStyle/>
          <a:p>
            <a:r>
              <a:rPr lang="fr-FR" dirty="0"/>
              <a:t>90 km</a:t>
            </a:r>
          </a:p>
        </p:txBody>
      </p:sp>
      <p:sp>
        <p:nvSpPr>
          <p:cNvPr id="17" name="ZoneTexte 16">
            <a:extLst>
              <a:ext uri="{FF2B5EF4-FFF2-40B4-BE49-F238E27FC236}">
                <a16:creationId xmlns:a16="http://schemas.microsoft.com/office/drawing/2014/main" id="{6E7B585B-F8C0-BB85-FF37-CE62FA263F90}"/>
              </a:ext>
            </a:extLst>
          </p:cNvPr>
          <p:cNvSpPr txBox="1"/>
          <p:nvPr/>
        </p:nvSpPr>
        <p:spPr>
          <a:xfrm>
            <a:off x="8503183" y="1154561"/>
            <a:ext cx="1018111" cy="369332"/>
          </a:xfrm>
          <a:prstGeom prst="rect">
            <a:avLst/>
          </a:prstGeom>
          <a:noFill/>
        </p:spPr>
        <p:txBody>
          <a:bodyPr wrap="square" rtlCol="0">
            <a:spAutoFit/>
          </a:bodyPr>
          <a:lstStyle/>
          <a:p>
            <a:r>
              <a:rPr lang="fr-FR" dirty="0"/>
              <a:t>150 km</a:t>
            </a:r>
          </a:p>
        </p:txBody>
      </p:sp>
    </p:spTree>
    <p:extLst>
      <p:ext uri="{BB962C8B-B14F-4D97-AF65-F5344CB8AC3E}">
        <p14:creationId xmlns:p14="http://schemas.microsoft.com/office/powerpoint/2010/main" val="214142944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208F2-5634-66E0-3742-8782E0BE2BFA}"/>
              </a:ext>
            </a:extLst>
          </p:cNvPr>
          <p:cNvSpPr>
            <a:spLocks noGrp="1"/>
          </p:cNvSpPr>
          <p:nvPr>
            <p:ph type="title"/>
          </p:nvPr>
        </p:nvSpPr>
        <p:spPr/>
        <p:txBody>
          <a:bodyPr/>
          <a:lstStyle/>
          <a:p>
            <a:r>
              <a:rPr lang="fr-FR" dirty="0"/>
              <a:t>Exploitation des résultats</a:t>
            </a:r>
          </a:p>
        </p:txBody>
      </p:sp>
      <p:sp>
        <p:nvSpPr>
          <p:cNvPr id="3" name="Espace réservé du contenu 2">
            <a:extLst>
              <a:ext uri="{FF2B5EF4-FFF2-40B4-BE49-F238E27FC236}">
                <a16:creationId xmlns:a16="http://schemas.microsoft.com/office/drawing/2014/main" id="{50138CC7-EB0D-DEB7-8597-7C48AD4F5E31}"/>
              </a:ext>
            </a:extLst>
          </p:cNvPr>
          <p:cNvSpPr>
            <a:spLocks noGrp="1"/>
          </p:cNvSpPr>
          <p:nvPr>
            <p:ph idx="1"/>
          </p:nvPr>
        </p:nvSpPr>
        <p:spPr/>
        <p:txBody>
          <a:bodyPr/>
          <a:lstStyle/>
          <a:p>
            <a:r>
              <a:rPr lang="fr-FR" dirty="0"/>
              <a:t>Visuellement =&gt; tous les participants peuvent voir le résultat</a:t>
            </a:r>
          </a:p>
          <a:p>
            <a:r>
              <a:rPr lang="fr-FR" dirty="0"/>
              <a:t>Calcul :</a:t>
            </a:r>
          </a:p>
          <a:p>
            <a:pPr lvl="1"/>
            <a:r>
              <a:rPr lang="fr-FR" dirty="0"/>
              <a:t>On compte le nb d’initiales pour chaque distance et modalités de transport (pour le covoiturage, on compte le nb de cercles qui entourent des initiales)</a:t>
            </a:r>
          </a:p>
          <a:p>
            <a:pPr lvl="1"/>
            <a:r>
              <a:rPr lang="fr-FR" dirty="0"/>
              <a:t>On rentre ces nombres dans un tableur qui pourrait s’appuyer sur les émissions des différents modes selon des distances moyennes : 2,5 km pour le cercle du milieu, 7,5 pour le suivant, 15,  30, …)</a:t>
            </a:r>
          </a:p>
          <a:p>
            <a:pPr lvl="1"/>
            <a:r>
              <a:rPr lang="fr-FR" dirty="0"/>
              <a:t>Ca nous donne le tonnage de Co2 que l’on peut ensuite diviser par le nb de participants (il faudrait noter, si possible, le nb de personnes qui ne jouent pas le jeu ?)</a:t>
            </a:r>
          </a:p>
        </p:txBody>
      </p:sp>
    </p:spTree>
    <p:extLst>
      <p:ext uri="{BB962C8B-B14F-4D97-AF65-F5344CB8AC3E}">
        <p14:creationId xmlns:p14="http://schemas.microsoft.com/office/powerpoint/2010/main" val="24833706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18937316FF64592EAF644EE428B08" ma:contentTypeVersion="17" ma:contentTypeDescription="Crée un document." ma:contentTypeScope="" ma:versionID="69661d47b6c0b2537fe52c6aba0d7437">
  <xsd:schema xmlns:xsd="http://www.w3.org/2001/XMLSchema" xmlns:xs="http://www.w3.org/2001/XMLSchema" xmlns:p="http://schemas.microsoft.com/office/2006/metadata/properties" xmlns:ns3="a7128838-6bf3-4223-8fdb-d4a924980a19" xmlns:ns4="64ae79f7-7c9f-42fb-85a1-bc8b4798ef7f" targetNamespace="http://schemas.microsoft.com/office/2006/metadata/properties" ma:root="true" ma:fieldsID="17c68fb0a964656f302ebc8ff9b2ff2a" ns3:_="" ns4:_="">
    <xsd:import namespace="a7128838-6bf3-4223-8fdb-d4a924980a19"/>
    <xsd:import namespace="64ae79f7-7c9f-42fb-85a1-bc8b4798ef7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28838-6bf3-4223-8fdb-d4a924980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ae79f7-7c9f-42fb-85a1-bc8b4798ef7f"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128838-6bf3-4223-8fdb-d4a924980a19" xsi:nil="true"/>
  </documentManagement>
</p:properties>
</file>

<file path=customXml/itemProps1.xml><?xml version="1.0" encoding="utf-8"?>
<ds:datastoreItem xmlns:ds="http://schemas.openxmlformats.org/officeDocument/2006/customXml" ds:itemID="{E47B8A5C-9C79-46FF-B394-37EE4635F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28838-6bf3-4223-8fdb-d4a924980a19"/>
    <ds:schemaRef ds:uri="64ae79f7-7c9f-42fb-85a1-bc8b4798e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8A46DB-0B61-4B5B-BDB0-3525A3443BF7}">
  <ds:schemaRefs>
    <ds:schemaRef ds:uri="http://schemas.microsoft.com/sharepoint/v3/contenttype/forms"/>
  </ds:schemaRefs>
</ds:datastoreItem>
</file>

<file path=customXml/itemProps3.xml><?xml version="1.0" encoding="utf-8"?>
<ds:datastoreItem xmlns:ds="http://schemas.openxmlformats.org/officeDocument/2006/customXml" ds:itemID="{5EB27D02-2918-4B1A-AEA9-751EFAA5CF66}">
  <ds:schemaRefs>
    <ds:schemaRef ds:uri="http://purl.org/dc/terms/"/>
    <ds:schemaRef ds:uri="http://purl.org/dc/dcmitype/"/>
    <ds:schemaRef ds:uri="http://schemas.microsoft.com/office/2006/metadata/properties"/>
    <ds:schemaRef ds:uri="http://purl.org/dc/elements/1.1/"/>
    <ds:schemaRef ds:uri="a7128838-6bf3-4223-8fdb-d4a924980a19"/>
    <ds:schemaRef ds:uri="http://schemas.microsoft.com/office/infopath/2007/PartnerControls"/>
    <ds:schemaRef ds:uri="http://schemas.microsoft.com/office/2006/documentManagement/types"/>
    <ds:schemaRef ds:uri="64ae79f7-7c9f-42fb-85a1-bc8b4798ef7f"/>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710</TotalTime>
  <Words>277</Words>
  <Application>Microsoft Office PowerPoint</Application>
  <PresentationFormat>Grand écran</PresentationFormat>
  <Paragraphs>38</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Aptos</vt:lpstr>
      <vt:lpstr>Aptos Display</vt:lpstr>
      <vt:lpstr>Arial</vt:lpstr>
      <vt:lpstr>Thème Office</vt:lpstr>
      <vt:lpstr>Comment êtes-vous venus ?</vt:lpstr>
      <vt:lpstr>Présentation PowerPoint</vt:lpstr>
      <vt:lpstr>Exploitation des résultats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Edouard  De Sainte Maresville</dc:creator>
  <cp:lastModifiedBy>Edouard  De Sainte Maresville</cp:lastModifiedBy>
  <cp:revision>17</cp:revision>
  <dcterms:created xsi:type="dcterms:W3CDTF">2024-04-09T13:57:46Z</dcterms:created>
  <dcterms:modified xsi:type="dcterms:W3CDTF">2024-06-21T14:49:29Z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0x01010057918937316FF64592EAF644EE428B08</vt:lpwstr>
  </property>
</Properties>
</file>